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1" r:id="rId9"/>
    <p:sldId id="270" r:id="rId10"/>
    <p:sldId id="273" r:id="rId11"/>
    <p:sldId id="272" r:id="rId12"/>
    <p:sldId id="274" r:id="rId13"/>
    <p:sldId id="275" r:id="rId14"/>
    <p:sldId id="276" r:id="rId15"/>
    <p:sldId id="277" r:id="rId16"/>
    <p:sldId id="285" r:id="rId17"/>
    <p:sldId id="284" r:id="rId18"/>
    <p:sldId id="286" r:id="rId19"/>
    <p:sldId id="287" r:id="rId20"/>
    <p:sldId id="278" r:id="rId21"/>
    <p:sldId id="279" r:id="rId22"/>
    <p:sldId id="280" r:id="rId23"/>
    <p:sldId id="283" r:id="rId24"/>
    <p:sldId id="282" r:id="rId25"/>
    <p:sldId id="289" r:id="rId26"/>
    <p:sldId id="290" r:id="rId27"/>
    <p:sldId id="291" r:id="rId28"/>
    <p:sldId id="288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33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294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55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33187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54137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39005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2945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39220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14646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04395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557977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3017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669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9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1130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95683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71004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50121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01546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0571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62260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31314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28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应用程序稳态测试系统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计</a:t>
            </a:r>
            <a:r>
              <a:rPr lang="en-US" altLang="zh-CN" dirty="0" smtClean="0"/>
              <a:t>52	</a:t>
            </a:r>
            <a:r>
              <a:rPr lang="zh-CN" altLang="en-US" dirty="0" smtClean="0"/>
              <a:t>于纪平</a:t>
            </a:r>
            <a:endParaRPr lang="en-US" altLang="zh-CN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计</a:t>
            </a:r>
            <a:r>
              <a:rPr lang="en-US" altLang="zh-CN" dirty="0" smtClean="0"/>
              <a:t>55	</a:t>
            </a:r>
            <a:r>
              <a:rPr lang="zh-CN" altLang="en-US" dirty="0" smtClean="0"/>
              <a:t>张瑞喆</a:t>
            </a:r>
            <a:endParaRPr lang="en-US" altLang="zh-CN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计</a:t>
            </a:r>
            <a:r>
              <a:rPr lang="en-US" altLang="zh-CN" dirty="0" smtClean="0"/>
              <a:t>55	</a:t>
            </a:r>
            <a:r>
              <a:rPr lang="zh-CN" altLang="en-US" dirty="0" smtClean="0"/>
              <a:t>王逸松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运行时间波动从哪里来？</a:t>
            </a:r>
            <a:r>
              <a:rPr lang="en-US" altLang="zh-CN" dirty="0" smtClean="0"/>
              <a:t>-</a:t>
            </a:r>
            <a:r>
              <a:rPr lang="zh-CN" altLang="en-US" dirty="0" smtClean="0"/>
              <a:t>不稳定的中断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6761045" cy="3416400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此外，在中断过程中，时间片可能会被分给其他程序。</a:t>
            </a:r>
            <a:endParaRPr lang="en-US" altLang="zh-CN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ts val="2500"/>
              </a:lnSpc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其他程序可能替换或不替换</a:t>
            </a:r>
            <a:r>
              <a:rPr lang="en-US" altLang="zh-CN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Cache</a:t>
            </a: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，造成缺失不一致。</a:t>
            </a:r>
            <a:endParaRPr lang="en-US" altLang="zh-CN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31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运行时间波动从哪里来？</a:t>
            </a:r>
            <a:r>
              <a:rPr lang="en-US" altLang="zh-CN" dirty="0" smtClean="0"/>
              <a:t>-</a:t>
            </a:r>
            <a:r>
              <a:rPr lang="zh-CN" altLang="en-US" dirty="0" smtClean="0"/>
              <a:t>内存分配不连续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zh-CN" altLang="en-US" sz="1800" dirty="0" smtClean="0"/>
              <a:t>在程序初始化时，操作系统会给程序分配一个</a:t>
            </a:r>
            <a:endParaRPr lang="en-US" altLang="zh-CN" sz="1800" dirty="0" smtClean="0"/>
          </a:p>
          <a:p>
            <a:pPr>
              <a:lnSpc>
                <a:spcPts val="2500"/>
              </a:lnSpc>
            </a:pPr>
            <a:r>
              <a:rPr lang="zh-CN" altLang="en-US" sz="1800" dirty="0" smtClean="0"/>
              <a:t>在访存时，不同的内存页的缺失会导致</a:t>
            </a:r>
            <a:r>
              <a:rPr lang="en-US" altLang="zh-CN" sz="1800" dirty="0" smtClean="0"/>
              <a:t>cache</a:t>
            </a:r>
            <a:r>
              <a:rPr lang="zh-CN" altLang="en-US" sz="1800" dirty="0" smtClean="0"/>
              <a:t>命中率不同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802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运行时间波动从哪里来？</a:t>
            </a:r>
            <a:r>
              <a:rPr lang="en-US" altLang="zh-CN" dirty="0" smtClean="0"/>
              <a:t>-</a:t>
            </a:r>
            <a:r>
              <a:rPr lang="zh-CN" altLang="en-US" dirty="0" smtClean="0"/>
              <a:t>其他设备共享资源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其他设备访问内存或共享</a:t>
            </a:r>
            <a:r>
              <a:rPr lang="en-US" altLang="zh-CN" sz="1800" dirty="0" smtClean="0"/>
              <a:t>Cache</a:t>
            </a:r>
            <a:r>
              <a:rPr lang="zh-CN" altLang="en-US" sz="1800" dirty="0" smtClean="0"/>
              <a:t>造成的带宽下降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项目</a:t>
            </a:r>
            <a:r>
              <a:rPr lang="zh-CN" altLang="en-US" dirty="0" smtClean="0"/>
              <a:t>目标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80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我们要实现的目标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在评测程序时，应当完成三种情况下的稳定：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被评测程序能稳定运行，不会因为高频的中断导致系统的测时误差被放大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被评测程序能分配到连续的一段内存，不论在什么时候，之前运行过什么程序时运行，在</a:t>
            </a:r>
            <a:r>
              <a:rPr lang="en-US" altLang="zh-CN" sz="1800" dirty="0" smtClean="0"/>
              <a:t>Cache</a:t>
            </a:r>
            <a:r>
              <a:rPr lang="zh-CN" altLang="en-US" sz="1800" dirty="0" smtClean="0"/>
              <a:t>命中率方面能保持一致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被评测程序运行时，独享</a:t>
            </a:r>
            <a:r>
              <a:rPr lang="en-US" altLang="zh-CN" sz="1800" dirty="0" smtClean="0"/>
              <a:t>Cache</a:t>
            </a:r>
            <a:r>
              <a:rPr lang="zh-CN" altLang="en-US" sz="1800" dirty="0" smtClean="0"/>
              <a:t>和内存，不会受到其他因素干扰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5725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达到目标所面临的三大问题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问题一：现有系统中，无论是晃动鼠标还是系统调度其他进程，都会给运行中的进程带来中断，中断过程中执行的其他操作则会不同程度地影响</a:t>
            </a:r>
            <a:r>
              <a:rPr lang="en-US" altLang="zh-CN" sz="1800" dirty="0" smtClean="0"/>
              <a:t>Cache</a:t>
            </a:r>
            <a:r>
              <a:rPr lang="zh-CN" altLang="en-US" sz="1800" dirty="0" smtClean="0"/>
              <a:t>中的内容。</a:t>
            </a:r>
            <a:endParaRPr lang="en-US" altLang="zh-CN" sz="1800" dirty="0" smtClean="0"/>
          </a:p>
          <a:p>
            <a:r>
              <a:rPr lang="zh-CN" altLang="en-US" sz="1800" dirty="0" smtClean="0"/>
              <a:t>问题二：竞赛程序往往需要大量的访存操作，而分配的内存连续与否，也决定了访存时的命中率，每次运行时，内存连续性是与物理内存在运行前的空闲状态有关的。</a:t>
            </a:r>
            <a:endParaRPr lang="en-US" altLang="zh-CN" sz="1800" dirty="0" smtClean="0"/>
          </a:p>
          <a:p>
            <a:r>
              <a:rPr lang="zh-CN" altLang="en-US" sz="1800" dirty="0" smtClean="0"/>
              <a:t>问题三：</a:t>
            </a:r>
            <a:r>
              <a:rPr lang="en-US" altLang="zh-CN" sz="1800" dirty="0" smtClean="0"/>
              <a:t>DMA</a:t>
            </a:r>
            <a:r>
              <a:rPr lang="zh-CN" altLang="en-US" sz="1800" dirty="0" smtClean="0"/>
              <a:t>设备可能会直接访存，占用内存带宽，而多核系统中，</a:t>
            </a:r>
            <a:r>
              <a:rPr lang="en-US" altLang="zh-CN" sz="1800" dirty="0" smtClean="0"/>
              <a:t>Cache3</a:t>
            </a:r>
            <a:r>
              <a:rPr lang="zh-CN" altLang="en-US" sz="1800" dirty="0" smtClean="0"/>
              <a:t>则会被其他核共享。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2934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如何完成工作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01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如何完成工作？</a:t>
            </a:r>
            <a:r>
              <a:rPr lang="en-US" altLang="zh-CN" dirty="0" smtClean="0"/>
              <a:t>-</a:t>
            </a:r>
            <a:r>
              <a:rPr lang="zh-CN" altLang="en-US" dirty="0" smtClean="0"/>
              <a:t>中断问题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支持一个新的系统调用“评测”：表示暂时关闭系统中断，仅保留异常处理和用于检测超时的时钟。</a:t>
            </a:r>
            <a:endParaRPr lang="en-US" altLang="zh-CN" sz="1800" dirty="0" smtClean="0"/>
          </a:p>
          <a:p>
            <a:r>
              <a:rPr lang="zh-CN" altLang="en-US" sz="1800" dirty="0" smtClean="0"/>
              <a:t>用于检测超时的时钟只会在时间用尽时触发中断，宣布选手程序超过时间限制。</a:t>
            </a:r>
            <a:endParaRPr lang="en-US" altLang="zh-CN" sz="1800" dirty="0" smtClean="0"/>
          </a:p>
          <a:p>
            <a:r>
              <a:rPr lang="zh-CN" altLang="en-US" sz="1800" dirty="0" smtClean="0"/>
              <a:t>在进入被评测的函数之前，由评测库触发这个系统调用。</a:t>
            </a:r>
            <a:endParaRPr lang="en-US" altLang="zh-CN" sz="1800" dirty="0" smtClean="0"/>
          </a:p>
          <a:p>
            <a:r>
              <a:rPr lang="zh-CN" altLang="en-US" sz="1800" dirty="0" smtClean="0"/>
              <a:t>这样，在被测函数运行过程中，不会出现外部引发的中断。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5579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如何完成工作？</a:t>
            </a:r>
            <a:r>
              <a:rPr lang="en-US" altLang="zh-CN" dirty="0" smtClean="0"/>
              <a:t>-</a:t>
            </a:r>
            <a:r>
              <a:rPr lang="zh-CN" altLang="en-US" dirty="0" smtClean="0"/>
              <a:t>物理内存位置混乱问题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在系统调用“评测”中，增加一个参数，表示需要先整理系统内存碎片。</a:t>
            </a:r>
            <a:endParaRPr lang="en-US" altLang="zh-CN" sz="1800" dirty="0" smtClean="0"/>
          </a:p>
          <a:p>
            <a:r>
              <a:rPr lang="zh-CN" altLang="en-US" sz="1800" dirty="0" smtClean="0"/>
              <a:t>整理方案如下：</a:t>
            </a:r>
            <a:endParaRPr lang="en-US" altLang="zh-CN" sz="1800" dirty="0" smtClean="0"/>
          </a:p>
          <a:p>
            <a:r>
              <a:rPr lang="zh-CN" altLang="en-US" sz="1800" dirty="0" smtClean="0"/>
              <a:t>将所有程序占用的内存块，向低地址整理，移动成连续的内存块。</a:t>
            </a:r>
            <a:endParaRPr lang="en-US" altLang="zh-CN" sz="1800" dirty="0" smtClean="0"/>
          </a:p>
          <a:p>
            <a:r>
              <a:rPr lang="zh-CN" altLang="en-US" sz="1800" dirty="0" smtClean="0"/>
              <a:t>判断在高地址区，有没有连续的足量的内存可以使用。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若无，则提示内存不足，不应当进行测试。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若有，则分配高地址区的连续内存给被测程序。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0615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如何完成工作？</a:t>
            </a:r>
            <a:r>
              <a:rPr lang="en-US" altLang="zh-CN" dirty="0" smtClean="0"/>
              <a:t>-</a:t>
            </a:r>
            <a:r>
              <a:rPr lang="zh-CN" altLang="en-US" dirty="0" smtClean="0"/>
              <a:t>资源共享问题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在系统调用“评测”中，增加一个参数，表示拒绝资源共享。</a:t>
            </a:r>
            <a:endParaRPr lang="en-US" altLang="zh-CN" sz="1800" dirty="0" smtClean="0"/>
          </a:p>
          <a:p>
            <a:r>
              <a:rPr lang="zh-CN" altLang="en-US" sz="1800" dirty="0" smtClean="0"/>
              <a:t>如果该参数为</a:t>
            </a:r>
            <a:r>
              <a:rPr lang="en-US" altLang="zh-CN" sz="1800" dirty="0" smtClean="0"/>
              <a:t>True</a:t>
            </a:r>
            <a:r>
              <a:rPr lang="zh-CN" altLang="en-US" sz="1800" dirty="0" smtClean="0"/>
              <a:t>，则对设备做出如下限定：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其他处理器不得运行程序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关闭外部设备的</a:t>
            </a:r>
            <a:r>
              <a:rPr lang="en-US" altLang="zh-CN" sz="1800" dirty="0" smtClean="0"/>
              <a:t>DMA</a:t>
            </a:r>
            <a:r>
              <a:rPr lang="zh-CN" altLang="en-US" sz="1800" dirty="0" smtClean="0"/>
              <a:t>功能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977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选题背景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相关工作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4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OSv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核心思想：为在虚拟机上运行做优化</a:t>
            </a:r>
            <a:endParaRPr lang="en-US" altLang="zh-CN" sz="1800" dirty="0" smtClean="0"/>
          </a:p>
          <a:p>
            <a:r>
              <a:rPr lang="zh-CN" altLang="en-US" sz="1800" dirty="0" smtClean="0"/>
              <a:t>使用非阻塞、无锁算法等，避免循环等待</a:t>
            </a:r>
            <a:endParaRPr lang="en-US" altLang="zh-CN" sz="1800" dirty="0" smtClean="0"/>
          </a:p>
          <a:p>
            <a:r>
              <a:rPr lang="zh-CN" altLang="en-US" sz="1800" dirty="0" smtClean="0"/>
              <a:t>仅能运行</a:t>
            </a:r>
            <a:r>
              <a:rPr lang="en-US" altLang="zh-CN" sz="1800" dirty="0" smtClean="0"/>
              <a:t>JVM</a:t>
            </a:r>
          </a:p>
          <a:p>
            <a:r>
              <a:rPr lang="zh-CN" altLang="en-US" sz="1800" dirty="0"/>
              <a:t>充分</a:t>
            </a:r>
            <a:r>
              <a:rPr lang="zh-CN" altLang="en-US" sz="1800" dirty="0" smtClean="0"/>
              <a:t>信任</a:t>
            </a:r>
            <a:r>
              <a:rPr lang="en-US" altLang="zh-CN" sz="1800" dirty="0" smtClean="0"/>
              <a:t>JVM</a:t>
            </a:r>
            <a:r>
              <a:rPr lang="zh-CN" altLang="en-US" sz="1800" dirty="0" smtClean="0"/>
              <a:t>，给予其最高权限，并且深度集成</a:t>
            </a:r>
            <a:endParaRPr lang="en-US" altLang="zh-CN" sz="1800" dirty="0" smtClean="0"/>
          </a:p>
          <a:p>
            <a:endParaRPr lang="en-US" altLang="zh-CN" sz="1800" dirty="0"/>
          </a:p>
          <a:p>
            <a:r>
              <a:rPr lang="en-US" altLang="zh-CN" sz="1800" dirty="0" smtClean="0"/>
              <a:t>JVM</a:t>
            </a:r>
            <a:r>
              <a:rPr lang="zh-CN" altLang="en-US" sz="1800" dirty="0" smtClean="0"/>
              <a:t>对于</a:t>
            </a:r>
            <a:r>
              <a:rPr lang="en-US" altLang="zh-CN" sz="1800" dirty="0" err="1" smtClean="0"/>
              <a:t>OSv</a:t>
            </a:r>
            <a:r>
              <a:rPr lang="zh-CN" altLang="en-US" sz="1800" dirty="0" smtClean="0"/>
              <a:t>是可以信任的；我们的目标中，被测程序是不可信任的</a:t>
            </a:r>
            <a:endParaRPr lang="en-US" altLang="zh-CN" sz="1800" dirty="0" smtClean="0"/>
          </a:p>
          <a:p>
            <a:r>
              <a:rPr lang="en-US" altLang="zh-CN" sz="1800" dirty="0" smtClean="0"/>
              <a:t>JVM</a:t>
            </a:r>
            <a:r>
              <a:rPr lang="zh-CN" altLang="en-US" sz="1800" dirty="0" smtClean="0"/>
              <a:t>对于上层应用程序的管理并没有特殊之处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734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MirageOS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使用</a:t>
            </a:r>
            <a:r>
              <a:rPr lang="en-US" altLang="zh-CN" sz="1800" dirty="0" err="1" smtClean="0"/>
              <a:t>OCaml</a:t>
            </a:r>
            <a:r>
              <a:rPr lang="zh-CN" altLang="en-US" sz="1800" dirty="0" smtClean="0"/>
              <a:t>编写程序，一个内核只运行一个程序</a:t>
            </a:r>
            <a:endParaRPr lang="en-US" altLang="zh-CN" sz="1800" dirty="0" smtClean="0"/>
          </a:p>
          <a:p>
            <a:r>
              <a:rPr lang="zh-CN" altLang="en-US" sz="1800" dirty="0" smtClean="0"/>
              <a:t>可运行在</a:t>
            </a:r>
            <a:r>
              <a:rPr lang="en-US" altLang="zh-CN" sz="1800" dirty="0" err="1" smtClean="0"/>
              <a:t>Xen</a:t>
            </a:r>
            <a:r>
              <a:rPr lang="zh-CN" altLang="en-US" sz="1800" dirty="0" smtClean="0"/>
              <a:t>与</a:t>
            </a:r>
            <a:r>
              <a:rPr lang="en-US" altLang="zh-CN" sz="1800" dirty="0" smtClean="0"/>
              <a:t>KVM</a:t>
            </a:r>
            <a:r>
              <a:rPr lang="zh-CN" altLang="en-US" sz="1800" dirty="0" smtClean="0"/>
              <a:t>下</a:t>
            </a:r>
            <a:endParaRPr lang="en-US" altLang="zh-CN" sz="1800" dirty="0" smtClean="0"/>
          </a:p>
          <a:p>
            <a:r>
              <a:rPr lang="zh-CN" altLang="en-US" sz="1800" dirty="0"/>
              <a:t>提供</a:t>
            </a:r>
            <a:r>
              <a:rPr lang="zh-CN" altLang="en-US" sz="1800" dirty="0" smtClean="0"/>
              <a:t>各种（编程语言）库</a:t>
            </a:r>
            <a:endParaRPr lang="en-US" altLang="zh-CN" sz="1800" dirty="0" smtClean="0"/>
          </a:p>
          <a:p>
            <a:endParaRPr lang="en-US" altLang="zh-CN" sz="1800" dirty="0"/>
          </a:p>
          <a:p>
            <a:r>
              <a:rPr lang="zh-CN" altLang="en-US" sz="1800" dirty="0" smtClean="0"/>
              <a:t>理论上我们可以令内核仅运行被测程序，而将测试的逻辑放在操作系统中；但我们认为我们的设计更合理，这样更加通用且便于扩展（例如加入网络作为后端，否则这个也要写在操作系统中）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7230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Dune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在</a:t>
            </a:r>
            <a:r>
              <a:rPr lang="en-US" altLang="zh-CN" sz="1800" dirty="0" smtClean="0"/>
              <a:t>Linux</a:t>
            </a:r>
            <a:r>
              <a:rPr lang="zh-CN" altLang="en-US" sz="1800" dirty="0" smtClean="0"/>
              <a:t>下，允许用户程序访问通常内核中才能使用的功能</a:t>
            </a:r>
            <a:endParaRPr lang="en-US" altLang="zh-CN" sz="1800" dirty="0" smtClean="0"/>
          </a:p>
          <a:p>
            <a:r>
              <a:rPr lang="zh-CN" altLang="en-US" sz="1800" dirty="0" smtClean="0"/>
              <a:t>开放了一些特权指令，使用</a:t>
            </a:r>
            <a:r>
              <a:rPr lang="en-US" altLang="zh-CN" sz="1800" dirty="0" smtClean="0"/>
              <a:t>VT-x</a:t>
            </a:r>
            <a:r>
              <a:rPr lang="zh-CN" altLang="en-US" sz="1800" dirty="0" smtClean="0"/>
              <a:t>技术</a:t>
            </a:r>
            <a:endParaRPr lang="en-US" altLang="zh-CN" sz="1800" dirty="0" smtClean="0"/>
          </a:p>
          <a:p>
            <a:endParaRPr lang="en-US" altLang="zh-CN" sz="1800" dirty="0" smtClean="0"/>
          </a:p>
          <a:p>
            <a:r>
              <a:rPr lang="zh-CN" altLang="en-US" sz="1800" dirty="0"/>
              <a:t>仍</a:t>
            </a:r>
            <a:r>
              <a:rPr lang="zh-CN" altLang="en-US" sz="1800" dirty="0" smtClean="0"/>
              <a:t>需要作为一个进程运行在</a:t>
            </a:r>
            <a:r>
              <a:rPr lang="en-US" altLang="zh-CN" sz="1800" dirty="0" smtClean="0"/>
              <a:t>Linux</a:t>
            </a:r>
            <a:r>
              <a:rPr lang="zh-CN" altLang="en-US" sz="1800" dirty="0" smtClean="0"/>
              <a:t>中，很多问题（其他程序和</a:t>
            </a:r>
            <a:r>
              <a:rPr lang="en-US" altLang="zh-CN" sz="1800" dirty="0" smtClean="0"/>
              <a:t>Linux</a:t>
            </a:r>
            <a:r>
              <a:rPr lang="zh-CN" altLang="en-US" sz="1800" dirty="0" smtClean="0"/>
              <a:t>的影响）没有解决</a:t>
            </a:r>
            <a:endParaRPr lang="en-US" altLang="zh-CN" sz="1800" dirty="0" smtClean="0"/>
          </a:p>
          <a:p>
            <a:r>
              <a:rPr lang="zh-CN" altLang="en-US" sz="1800" dirty="0"/>
              <a:t>值得</a:t>
            </a:r>
            <a:r>
              <a:rPr lang="zh-CN" altLang="en-US" sz="1800" dirty="0" smtClean="0"/>
              <a:t>借鉴：</a:t>
            </a:r>
            <a:r>
              <a:rPr lang="en-US" altLang="zh-CN" sz="1800" dirty="0" smtClean="0"/>
              <a:t>VT-x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9660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trike="sngStrike" dirty="0"/>
              <a:t>RISC-V port for</a:t>
            </a:r>
            <a:r>
              <a:rPr lang="en-US" altLang="zh-CN" dirty="0"/>
              <a:t> Magenta kernel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该项目已改名为</a:t>
            </a:r>
            <a:r>
              <a:rPr lang="en-US" altLang="zh-CN" sz="1800" dirty="0" smtClean="0"/>
              <a:t>Zircon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2017</a:t>
            </a:r>
            <a:r>
              <a:rPr lang="zh-CN" altLang="en-US" sz="1800" dirty="0" smtClean="0"/>
              <a:t>年</a:t>
            </a:r>
            <a:r>
              <a:rPr lang="en-US" altLang="zh-CN" sz="1800" dirty="0" smtClean="0"/>
              <a:t>9</a:t>
            </a:r>
            <a:r>
              <a:rPr lang="zh-CN" altLang="en-US" sz="1800" dirty="0" smtClean="0"/>
              <a:t>月）</a:t>
            </a:r>
            <a:endParaRPr lang="en-US" altLang="zh-CN" sz="1800" dirty="0" smtClean="0"/>
          </a:p>
          <a:p>
            <a:r>
              <a:rPr lang="zh-CN" altLang="en-US" sz="1800" dirty="0" smtClean="0"/>
              <a:t>我们通读了一遍它的文档，没有找到对我们的目标有帮助的部分</a:t>
            </a:r>
            <a:r>
              <a:rPr lang="en-US" altLang="zh-CN" sz="1800" dirty="0" smtClean="0"/>
              <a:t>……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9205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已完成的工作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 smtClean="0"/>
              <a:t>有了基本的操作系统框架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49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已完成的工作</a:t>
            </a:r>
            <a:endParaRPr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17" r="2069"/>
          <a:stretch/>
        </p:blipFill>
        <p:spPr>
          <a:xfrm>
            <a:off x="0" y="121504"/>
            <a:ext cx="9144000" cy="492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已完成的工作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smtClean="0"/>
              <a:t>我们</a:t>
            </a:r>
            <a:r>
              <a:rPr lang="zh-CN" altLang="en-US" sz="1800" dirty="0"/>
              <a:t>现在不清楚每个分量的影响，是因为我们需要把这个东西做出来</a:t>
            </a:r>
            <a:r>
              <a:rPr lang="zh-CN" altLang="en-US" sz="1800" dirty="0" smtClean="0"/>
              <a:t>才能</a:t>
            </a:r>
            <a:r>
              <a:rPr lang="zh-CN" altLang="en-US" sz="1800" dirty="0"/>
              <a:t>测试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27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谢谢观看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0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华文楷体" panose="02010600040101010101" pitchFamily="2" charset="-122"/>
                <a:ea typeface="华文楷体" panose="02010600040101010101" pitchFamily="2" charset="-122"/>
              </a:rPr>
              <a:t>竞赛题目</a:t>
            </a:r>
            <a:endParaRPr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Shape 66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我们约定：</a:t>
                </a:r>
                <a:r>
                  <a:rPr lang="en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一般的形式是，需要选手完成某个函数的实现，约定接口的功能。</a:t>
                </a:r>
                <a:endParaRPr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lvl="0" indent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例如</a:t>
                </a:r>
                <a:r>
                  <a:rPr lang="en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：选手需要完成一个函数 </a:t>
                </a:r>
                <a14:m>
                  <m:oMath xmlns:m="http://schemas.openxmlformats.org/officeDocument/2006/math"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𝒗𝒐𝒊𝒅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 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𝒔𝒐𝒓𝒕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(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𝒊𝒏𝒕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 ∗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𝒂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, 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𝒊𝒏𝒕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 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𝒏</m:t>
                    </m:r>
                    <m:r>
                      <a:rPr lang="en" dirty="0">
                        <a:latin typeface="Cambria Math" panose="02040503050406030204" pitchFamily="18" charset="0"/>
                        <a:sym typeface="Courier New"/>
                      </a:rPr>
                      <m:t>)</m:t>
                    </m:r>
                  </m:oMath>
                </a14:m>
                <a:r>
                  <a:rPr lang="en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，对给定整数数组进行升序排序。</a:t>
                </a:r>
                <a:endParaRPr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lv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n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需要在规定的时间和</a:t>
                </a:r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内存</a:t>
                </a:r>
                <a:r>
                  <a:rPr lang="en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限制下</a:t>
                </a: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得到正确的答案</a:t>
                </a:r>
                <a:r>
                  <a:rPr lang="en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。典型的限制为1秒和256MB</a:t>
                </a:r>
                <a:r>
                  <a:rPr lang="en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  <a:p>
                <a:pPr marL="0" lv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选手完成的程序能满足要求当且仅当其程序的时间、内存都符合题目要求，且得到了正确的答案。</a:t>
                </a:r>
                <a:endPara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lv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时间限制按照</a:t>
                </a:r>
                <a:r>
                  <a:rPr lang="en-US" altLang="zh-CN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user time</a:t>
                </a:r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计算。</a:t>
                </a:r>
                <a:endPara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lv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内存限制按照最大驻留集计算。</a:t>
                </a:r>
                <a:endPara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lv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zh-CN" altLang="en-US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最终，交互程序会把函数返回的结果保存到文件，与标准答案比对计算出选手的得分。</a:t>
                </a:r>
                <a:endParaRPr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6" name="Shape 6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43" b="-7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Courier New"/>
                <a:sym typeface="Courier New"/>
              </a:rPr>
              <a:t>gcc main.c sort.c -o main &amp;&amp; time ./main</a:t>
            </a:r>
            <a:endParaRPr sz="2400" b="1" dirty="0">
              <a:latin typeface="华文楷体" panose="02010600040101010101" pitchFamily="2" charset="-122"/>
              <a:ea typeface="华文楷体" panose="02010600040101010101" pitchFamily="2" charset="-122"/>
              <a:cs typeface="Courier New"/>
              <a:sym typeface="Courier New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100972" y="1017725"/>
            <a:ext cx="4161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====== sort.h ======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void sort(int *, int</a:t>
            </a:r>
            <a:r>
              <a:rPr lang="en" b="1" dirty="0" smtClean="0"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zh-CN" altLang="en-US" b="1" dirty="0" smtClean="0">
                <a:latin typeface="Courier New"/>
                <a:ea typeface="Courier New"/>
                <a:cs typeface="Courier New"/>
                <a:sym typeface="Courier New"/>
              </a:rPr>
              <a:t>这些代码是题目提供的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====== sort.c ======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#include “sort.h”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" b="1" dirty="0" smtClean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这些代码是选手补充的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static void swap(int *x, int *y){...}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void sort(int *a, int n) {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for(int i = 0; i &lt; n; i++)</a:t>
            </a:r>
            <a:br>
              <a:rPr lang="en" b="1" dirty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for(int j = 1; j &lt; n; j++)</a:t>
            </a:r>
            <a:br>
              <a:rPr lang="en" b="1" dirty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  if(a[j] &gt; a[j - 1])</a:t>
            </a:r>
            <a:br>
              <a:rPr lang="en" b="1" dirty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        swap(&amp;a[j], &amp;a[j - 1]);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101072" y="1017141"/>
            <a:ext cx="39999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====== main.c </a:t>
            </a:r>
            <a:r>
              <a:rPr lang="en" b="1" dirty="0" smtClean="0">
                <a:latin typeface="Courier New"/>
                <a:ea typeface="Courier New"/>
                <a:cs typeface="Courier New"/>
                <a:sym typeface="Courier New"/>
              </a:rPr>
              <a:t>======</a:t>
            </a:r>
            <a:endParaRPr lang="zh-CN" altLang="en-US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buNone/>
            </a:pPr>
            <a:r>
              <a:rPr lang="en-US" altLang="zh-CN" b="1" dirty="0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zh-CN" altLang="en-US" b="1" dirty="0">
                <a:latin typeface="Courier New"/>
                <a:ea typeface="Courier New"/>
                <a:cs typeface="Courier New"/>
                <a:sym typeface="Courier New"/>
              </a:rPr>
              <a:t>这些代码是题目提供</a:t>
            </a:r>
            <a:r>
              <a:rPr lang="zh-CN" altLang="en-US" b="1" dirty="0" smtClean="0">
                <a:latin typeface="Courier New"/>
                <a:ea typeface="Courier New"/>
                <a:cs typeface="Courier New"/>
                <a:sym typeface="Courier New"/>
              </a:rPr>
              <a:t>的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#include &lt;......&gt;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#include “sort.h”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int read_int(){...}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void write_int(int x){...}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int n = read_int();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int *a = (int *) malloc(...);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for(int i = 0; i &lt; n; i++)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a[i] = read_int();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clock_t start = clock();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b="1" dirty="0">
                <a:solidFill>
                  <a:srgbClr val="FF0000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sort(a, n);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write_int(clock() - start);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for(int i = 0; i &lt; n; i++)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    write_int(a[i]);</a:t>
            </a:r>
            <a:br>
              <a:rPr lang="en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/>
              <a:t>另一种</a:t>
            </a:r>
            <a:r>
              <a:rPr lang="zh-CN" altLang="en-US" sz="2400" dirty="0" smtClean="0"/>
              <a:t>运行模式与时间计算</a:t>
            </a:r>
            <a:endParaRPr sz="2400" dirty="0"/>
          </a:p>
        </p:txBody>
      </p:sp>
      <p:sp>
        <p:nvSpPr>
          <p:cNvPr id="153" name="椭圆 152"/>
          <p:cNvSpPr/>
          <p:nvPr/>
        </p:nvSpPr>
        <p:spPr>
          <a:xfrm>
            <a:off x="3556899" y="1452354"/>
            <a:ext cx="220040" cy="22004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4" name="右箭头 153"/>
          <p:cNvSpPr/>
          <p:nvPr/>
        </p:nvSpPr>
        <p:spPr>
          <a:xfrm>
            <a:off x="3284358" y="1420926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5" name="圆角矩形 154"/>
          <p:cNvSpPr/>
          <p:nvPr/>
        </p:nvSpPr>
        <p:spPr>
          <a:xfrm>
            <a:off x="3357693" y="1161279"/>
            <a:ext cx="2625074" cy="1065680"/>
          </a:xfrm>
          <a:prstGeom prst="round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交互库读取输入数据</a:t>
            </a:r>
          </a:p>
        </p:txBody>
      </p:sp>
      <p:sp>
        <p:nvSpPr>
          <p:cNvPr id="156" name="右箭头 155"/>
          <p:cNvSpPr/>
          <p:nvPr/>
        </p:nvSpPr>
        <p:spPr>
          <a:xfrm>
            <a:off x="3851345" y="1435256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2715843" y="1212242"/>
            <a:ext cx="573537" cy="685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开始</a:t>
            </a:r>
          </a:p>
        </p:txBody>
      </p:sp>
      <p:sp>
        <p:nvSpPr>
          <p:cNvPr id="158" name="矩形 157"/>
          <p:cNvSpPr/>
          <p:nvPr/>
        </p:nvSpPr>
        <p:spPr>
          <a:xfrm>
            <a:off x="5779595" y="1161279"/>
            <a:ext cx="200040" cy="697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6851126" y="1163872"/>
            <a:ext cx="685725" cy="68573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</a:p>
        </p:txBody>
      </p:sp>
      <p:sp>
        <p:nvSpPr>
          <p:cNvPr id="160" name="右箭头 159"/>
          <p:cNvSpPr/>
          <p:nvPr/>
        </p:nvSpPr>
        <p:spPr>
          <a:xfrm>
            <a:off x="6564119" y="1438930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1" name="右箭头 160"/>
          <p:cNvSpPr/>
          <p:nvPr/>
        </p:nvSpPr>
        <p:spPr>
          <a:xfrm>
            <a:off x="7710588" y="1438930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2" name="椭圆 161"/>
          <p:cNvSpPr/>
          <p:nvPr/>
        </p:nvSpPr>
        <p:spPr>
          <a:xfrm>
            <a:off x="647739" y="2483746"/>
            <a:ext cx="685725" cy="68573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运行</a:t>
            </a: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3" name="右箭头 162"/>
          <p:cNvSpPr/>
          <p:nvPr/>
        </p:nvSpPr>
        <p:spPr>
          <a:xfrm>
            <a:off x="374366" y="2758805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1778278" y="2498077"/>
            <a:ext cx="685725" cy="68573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5" name="圆角矩形 164"/>
          <p:cNvSpPr/>
          <p:nvPr/>
        </p:nvSpPr>
        <p:spPr>
          <a:xfrm>
            <a:off x="447696" y="2312298"/>
            <a:ext cx="4954905" cy="1215162"/>
          </a:xfrm>
          <a:prstGeom prst="round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执行被评测函数</a:t>
            </a:r>
          </a:p>
        </p:txBody>
      </p:sp>
      <p:sp>
        <p:nvSpPr>
          <p:cNvPr id="166" name="右箭头 165"/>
          <p:cNvSpPr/>
          <p:nvPr/>
        </p:nvSpPr>
        <p:spPr>
          <a:xfrm>
            <a:off x="1504904" y="2758805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7" name="右箭头 166"/>
          <p:cNvSpPr/>
          <p:nvPr/>
        </p:nvSpPr>
        <p:spPr>
          <a:xfrm>
            <a:off x="4896521" y="2805428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5169900" y="2516047"/>
            <a:ext cx="200040" cy="697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9" name="椭圆 168"/>
          <p:cNvSpPr/>
          <p:nvPr/>
        </p:nvSpPr>
        <p:spPr>
          <a:xfrm>
            <a:off x="5693321" y="2530412"/>
            <a:ext cx="685725" cy="68573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运行</a:t>
            </a: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0" name="右箭头 169"/>
          <p:cNvSpPr/>
          <p:nvPr/>
        </p:nvSpPr>
        <p:spPr>
          <a:xfrm>
            <a:off x="5419948" y="2791097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1" name="椭圆 170"/>
          <p:cNvSpPr/>
          <p:nvPr/>
        </p:nvSpPr>
        <p:spPr>
          <a:xfrm>
            <a:off x="6851126" y="2544571"/>
            <a:ext cx="685725" cy="68573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</a:p>
        </p:txBody>
      </p:sp>
      <p:sp>
        <p:nvSpPr>
          <p:cNvPr id="172" name="右箭头 171"/>
          <p:cNvSpPr/>
          <p:nvPr/>
        </p:nvSpPr>
        <p:spPr>
          <a:xfrm>
            <a:off x="6564119" y="2819629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2908817" y="2501708"/>
            <a:ext cx="685725" cy="68573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运行</a:t>
            </a: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4" name="右箭头 173"/>
          <p:cNvSpPr/>
          <p:nvPr/>
        </p:nvSpPr>
        <p:spPr>
          <a:xfrm>
            <a:off x="2635443" y="2776767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5" name="椭圆 174"/>
          <p:cNvSpPr/>
          <p:nvPr/>
        </p:nvSpPr>
        <p:spPr>
          <a:xfrm>
            <a:off x="4039355" y="2516038"/>
            <a:ext cx="685725" cy="68573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中断</a:t>
            </a: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en-US" altLang="zh-CN" sz="1400" b="1" dirty="0" smtClean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6" name="右箭头 175"/>
          <p:cNvSpPr/>
          <p:nvPr/>
        </p:nvSpPr>
        <p:spPr>
          <a:xfrm>
            <a:off x="3765982" y="2776767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7" name="右箭头 176"/>
          <p:cNvSpPr/>
          <p:nvPr/>
        </p:nvSpPr>
        <p:spPr>
          <a:xfrm>
            <a:off x="7710588" y="2819629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8" name="圆角矩形 177"/>
          <p:cNvSpPr/>
          <p:nvPr/>
        </p:nvSpPr>
        <p:spPr>
          <a:xfrm>
            <a:off x="6483742" y="993659"/>
            <a:ext cx="1379980" cy="2927999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获取时间</a:t>
            </a:r>
          </a:p>
        </p:txBody>
      </p:sp>
      <p:sp>
        <p:nvSpPr>
          <p:cNvPr id="179" name="矩形 178"/>
          <p:cNvSpPr/>
          <p:nvPr/>
        </p:nvSpPr>
        <p:spPr>
          <a:xfrm>
            <a:off x="3913406" y="3646600"/>
            <a:ext cx="550509" cy="685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结束</a:t>
            </a:r>
          </a:p>
        </p:txBody>
      </p:sp>
      <p:sp>
        <p:nvSpPr>
          <p:cNvPr id="180" name="椭圆 179"/>
          <p:cNvSpPr/>
          <p:nvPr/>
        </p:nvSpPr>
        <p:spPr>
          <a:xfrm>
            <a:off x="4121288" y="1451258"/>
            <a:ext cx="220040" cy="220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4670215" y="1468361"/>
            <a:ext cx="220040" cy="22004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2" name="右箭头 181"/>
          <p:cNvSpPr/>
          <p:nvPr/>
        </p:nvSpPr>
        <p:spPr>
          <a:xfrm>
            <a:off x="4397675" y="1436932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3" name="右箭头 182"/>
          <p:cNvSpPr/>
          <p:nvPr/>
        </p:nvSpPr>
        <p:spPr>
          <a:xfrm>
            <a:off x="4964662" y="1451263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5234605" y="1467264"/>
            <a:ext cx="220040" cy="220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5" name="右箭头 184"/>
          <p:cNvSpPr/>
          <p:nvPr/>
        </p:nvSpPr>
        <p:spPr>
          <a:xfrm>
            <a:off x="5507975" y="1440607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6" name="右箭头 185"/>
          <p:cNvSpPr/>
          <p:nvPr/>
        </p:nvSpPr>
        <p:spPr>
          <a:xfrm>
            <a:off x="5994305" y="1440607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6263701" y="1451258"/>
            <a:ext cx="220040" cy="22004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656650" y="3953086"/>
            <a:ext cx="220040" cy="22004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9" name="右箭头 188"/>
          <p:cNvSpPr/>
          <p:nvPr/>
        </p:nvSpPr>
        <p:spPr>
          <a:xfrm>
            <a:off x="384109" y="3921658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0" name="圆角矩形 189"/>
          <p:cNvSpPr/>
          <p:nvPr/>
        </p:nvSpPr>
        <p:spPr>
          <a:xfrm>
            <a:off x="457444" y="3662010"/>
            <a:ext cx="2625074" cy="1207169"/>
          </a:xfrm>
          <a:prstGeom prst="round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交互库输出数据或判定结果等</a:t>
            </a:r>
          </a:p>
        </p:txBody>
      </p:sp>
      <p:sp>
        <p:nvSpPr>
          <p:cNvPr id="191" name="右箭头 190"/>
          <p:cNvSpPr/>
          <p:nvPr/>
        </p:nvSpPr>
        <p:spPr>
          <a:xfrm>
            <a:off x="951096" y="3935988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2879346" y="3662011"/>
            <a:ext cx="200040" cy="697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…</a:t>
            </a:r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3" name="右箭头 192"/>
          <p:cNvSpPr/>
          <p:nvPr/>
        </p:nvSpPr>
        <p:spPr>
          <a:xfrm>
            <a:off x="3663870" y="3939663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4" name="椭圆 193"/>
          <p:cNvSpPr/>
          <p:nvPr/>
        </p:nvSpPr>
        <p:spPr>
          <a:xfrm>
            <a:off x="1221039" y="3951990"/>
            <a:ext cx="220040" cy="220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5" name="椭圆 194"/>
          <p:cNvSpPr/>
          <p:nvPr/>
        </p:nvSpPr>
        <p:spPr>
          <a:xfrm>
            <a:off x="1769966" y="3969093"/>
            <a:ext cx="220040" cy="22004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6" name="右箭头 195"/>
          <p:cNvSpPr/>
          <p:nvPr/>
        </p:nvSpPr>
        <p:spPr>
          <a:xfrm>
            <a:off x="1497426" y="3937665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7" name="右箭头 196"/>
          <p:cNvSpPr/>
          <p:nvPr/>
        </p:nvSpPr>
        <p:spPr>
          <a:xfrm>
            <a:off x="2064413" y="3951995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8" name="椭圆 197"/>
          <p:cNvSpPr/>
          <p:nvPr/>
        </p:nvSpPr>
        <p:spPr>
          <a:xfrm>
            <a:off x="2334356" y="3967996"/>
            <a:ext cx="220040" cy="220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9" name="右箭头 198"/>
          <p:cNvSpPr/>
          <p:nvPr/>
        </p:nvSpPr>
        <p:spPr>
          <a:xfrm>
            <a:off x="2607726" y="3941339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0" name="右箭头 199"/>
          <p:cNvSpPr/>
          <p:nvPr/>
        </p:nvSpPr>
        <p:spPr>
          <a:xfrm>
            <a:off x="3094056" y="3941339"/>
            <a:ext cx="218694" cy="245645"/>
          </a:xfrm>
          <a:prstGeom prst="rightArrow">
            <a:avLst>
              <a:gd name="adj1" fmla="val 34327"/>
              <a:gd name="adj2" fmla="val 500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1" name="椭圆 200"/>
          <p:cNvSpPr/>
          <p:nvPr/>
        </p:nvSpPr>
        <p:spPr>
          <a:xfrm>
            <a:off x="3363452" y="3951990"/>
            <a:ext cx="220040" cy="22004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运行时间波动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6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爱剪辑-高清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运行时间波动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789"/>
            <a:ext cx="9144000" cy="39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运行时间波动从哪里来？</a:t>
            </a:r>
            <a:r>
              <a:rPr lang="en-US" altLang="zh-CN" dirty="0" smtClean="0"/>
              <a:t>-</a:t>
            </a:r>
            <a:r>
              <a:rPr lang="zh-CN" altLang="en-US" dirty="0" smtClean="0"/>
              <a:t>不稳定的中断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6761045" cy="34164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sz="1800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受到中断影响：无论受到何种中断，操作系统将会执行某些代码进行处理，这将使</a:t>
                </a:r>
                <a:r>
                  <a:rPr lang="en-US" altLang="zh-CN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cache</a:t>
                </a:r>
                <a:r>
                  <a:rPr lang="zh-CN" altLang="en-US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（包括</a:t>
                </a:r>
                <a:r>
                  <a:rPr lang="en-US" altLang="zh-CN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TLB</a:t>
                </a:r>
                <a:r>
                  <a:rPr lang="zh-CN" altLang="en-US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）受到影响。</a:t>
                </a:r>
                <a:r>
                  <a:rPr lang="zh-CN" altLang="en-US" sz="1800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我们暂时不关心</a:t>
                </a:r>
                <a:r>
                  <a:rPr lang="zh-CN" altLang="en-US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程序是否因此减慢，而是关心这些影响是否带来了更多的随机因素</a:t>
                </a:r>
                <a:r>
                  <a:rPr lang="zh-CN" altLang="en-US" sz="1800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  <a:endParaRPr lang="en-US" altLang="zh-CN" sz="1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ts val="2500"/>
                  </a:lnSpc>
                </a:pPr>
                <a:r>
                  <a:rPr lang="zh-CN" altLang="en-US" sz="1800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中断来源：键盘、网卡等外部中断具有随机性，中断的次数、时刻是随机的，中断时执行执行到的语句也是随机的。</a:t>
                </a:r>
                <a:endParaRPr lang="en-US" altLang="zh-CN" sz="1800" dirty="0" smtClean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ts val="2500"/>
                  </a:lnSpc>
                </a:pPr>
                <a:r>
                  <a:rPr lang="zh-CN" altLang="en-US" sz="1800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</a:t>
                </a:r>
                <a:r>
                  <a:rPr lang="zh-CN" altLang="en-US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中断次数为</a:t>
                </a:r>
                <a:r>
                  <a:rPr lang="en-US" altLang="zh-CN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n</a:t>
                </a:r>
                <a:r>
                  <a:rPr lang="zh-CN" altLang="en-US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，则测量时间的系统误差正比于</a:t>
                </a:r>
                <a:r>
                  <a:rPr lang="en-US" altLang="zh-CN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n</a:t>
                </a:r>
                <a:r>
                  <a:rPr lang="zh-CN" altLang="en-US" sz="18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，随机误差正比</a:t>
                </a:r>
                <a:r>
                  <a:rPr lang="zh-CN" altLang="en-US" sz="1800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sz="1800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  <a:endParaRPr lang="zh-CN" altLang="en-US" sz="18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6761045" cy="3416400"/>
              </a:xfrm>
              <a:blipFill>
                <a:blip r:embed="rId2"/>
                <a:stretch>
                  <a:fillRect r="-1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35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平面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201</TotalTime>
  <Words>1098</Words>
  <Application>Microsoft Office PowerPoint</Application>
  <PresentationFormat>全屏显示(16:9)</PresentationFormat>
  <Paragraphs>108</Paragraphs>
  <Slides>28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华文楷体</vt:lpstr>
      <vt:lpstr>Arial</vt:lpstr>
      <vt:lpstr>Cambria Math</vt:lpstr>
      <vt:lpstr>Candara</vt:lpstr>
      <vt:lpstr>Courier New</vt:lpstr>
      <vt:lpstr>Wingdings 3</vt:lpstr>
      <vt:lpstr>平面</vt:lpstr>
      <vt:lpstr>应用程序稳态测试系统</vt:lpstr>
      <vt:lpstr>选题背景</vt:lpstr>
      <vt:lpstr>竞赛题目</vt:lpstr>
      <vt:lpstr>gcc main.c sort.c -o main &amp;&amp; time ./main</vt:lpstr>
      <vt:lpstr>另一种运行模式与时间计算</vt:lpstr>
      <vt:lpstr>运行时间波动-实例</vt:lpstr>
      <vt:lpstr>PowerPoint 演示文稿</vt:lpstr>
      <vt:lpstr>运行时间波动-实例</vt:lpstr>
      <vt:lpstr>运行时间波动从哪里来？-不稳定的中断</vt:lpstr>
      <vt:lpstr>运行时间波动从哪里来？-不稳定的中断2</vt:lpstr>
      <vt:lpstr>运行时间波动从哪里来？-内存分配不连续</vt:lpstr>
      <vt:lpstr>运行时间波动从哪里来？-其他设备共享资源</vt:lpstr>
      <vt:lpstr>项目目标</vt:lpstr>
      <vt:lpstr>我们要实现的目标</vt:lpstr>
      <vt:lpstr>达到目标所面临的三大问题</vt:lpstr>
      <vt:lpstr>如何完成工作</vt:lpstr>
      <vt:lpstr>如何完成工作？-中断问题</vt:lpstr>
      <vt:lpstr>如何完成工作？-物理内存位置混乱问题</vt:lpstr>
      <vt:lpstr>如何完成工作？-资源共享问题</vt:lpstr>
      <vt:lpstr>相关工作</vt:lpstr>
      <vt:lpstr>OSv</vt:lpstr>
      <vt:lpstr>MirageOS</vt:lpstr>
      <vt:lpstr>Dune</vt:lpstr>
      <vt:lpstr>RISC-V port for Magenta kernel</vt:lpstr>
      <vt:lpstr>已完成的工作</vt:lpstr>
      <vt:lpstr>已完成的工作</vt:lpstr>
      <vt:lpstr>已完成的工作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应用程序稳态测试系统</dc:title>
  <dc:creator>s</dc:creator>
  <cp:lastModifiedBy>Jiping Yu</cp:lastModifiedBy>
  <cp:revision>116</cp:revision>
  <dcterms:modified xsi:type="dcterms:W3CDTF">2018-04-12T11:40:40Z</dcterms:modified>
</cp:coreProperties>
</file>